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71" r:id="rId5"/>
    <p:sldId id="281" r:id="rId6"/>
    <p:sldId id="257" r:id="rId7"/>
    <p:sldId id="260" r:id="rId8"/>
    <p:sldId id="272" r:id="rId9"/>
    <p:sldId id="273" r:id="rId10"/>
    <p:sldId id="274" r:id="rId11"/>
    <p:sldId id="275" r:id="rId12"/>
    <p:sldId id="276" r:id="rId13"/>
    <p:sldId id="286" r:id="rId14"/>
    <p:sldId id="268" r:id="rId15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宙海" initials="刘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DDEE"/>
    <a:srgbClr val="484645"/>
    <a:srgbClr val="6F6257"/>
    <a:srgbClr val="E1CFB2"/>
    <a:srgbClr val="FBFAF8"/>
    <a:srgbClr val="8C5838"/>
    <a:srgbClr val="C8BB86"/>
    <a:srgbClr val="C19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96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1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7.jpeg"/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microsoft.com/office/2007/relationships/hdphoto" Target="../media/image16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microsoft.com/office/2007/relationships/hdphoto" Target="../media/image16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4.png"/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4.png"/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bg_liyue.1a93c0f8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1205" cy="6858000"/>
          </a:xfrm>
          <a:prstGeom prst="rect">
            <a:avLst/>
          </a:prstGeom>
        </p:spPr>
      </p:pic>
      <p:pic>
        <p:nvPicPr>
          <p:cNvPr id="5" name="图片 4" descr="liyue_p8_pingfeng.44539a49..png"/>
          <p:cNvPicPr>
            <a:picLocks noChangeAspect="1"/>
          </p:cNvPicPr>
          <p:nvPr/>
        </p:nvPicPr>
        <p:blipFill>
          <a:blip r:embed="rId2"/>
          <a:srcRect l="55929"/>
          <a:stretch>
            <a:fillRect/>
          </a:stretch>
        </p:blipFill>
        <p:spPr>
          <a:xfrm>
            <a:off x="-3362325" y="0"/>
            <a:ext cx="9394825" cy="6858000"/>
          </a:xfrm>
          <a:prstGeom prst="rect">
            <a:avLst/>
          </a:prstGeom>
        </p:spPr>
      </p:pic>
      <p:pic>
        <p:nvPicPr>
          <p:cNvPr id="6" name="图片 5" descr="liyue_p8_pingfeng.44539a49..png"/>
          <p:cNvPicPr>
            <a:picLocks noChangeAspect="1"/>
          </p:cNvPicPr>
          <p:nvPr/>
        </p:nvPicPr>
        <p:blipFill>
          <a:blip r:embed="rId2"/>
          <a:srcRect l="55929"/>
          <a:stretch>
            <a:fillRect/>
          </a:stretch>
        </p:blipFill>
        <p:spPr>
          <a:xfrm flipH="1">
            <a:off x="6032500" y="0"/>
            <a:ext cx="939482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yue_p2_text.b180fb51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0"/>
            <a:ext cx="12192000" cy="6921500"/>
          </a:xfrm>
          <a:prstGeom prst="rect">
            <a:avLst/>
          </a:prstGeom>
        </p:spPr>
      </p:pic>
      <p:pic>
        <p:nvPicPr>
          <p:cNvPr id="3" name="图片 2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819" y="422304"/>
            <a:ext cx="4064731" cy="903605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6" name="矩形 5"/>
          <p:cNvSpPr/>
          <p:nvPr/>
        </p:nvSpPr>
        <p:spPr>
          <a:xfrm>
            <a:off x="4597650" y="550940"/>
            <a:ext cx="299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blipFill>
                  <a:blip r:embed="rId3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交互流程演示</a:t>
            </a:r>
            <a:endParaRPr lang="zh-CN" altLang="en-US" sz="3600" dirty="0">
              <a:blipFill>
                <a:blip r:embed="rId3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89232" y="5460622"/>
            <a:ext cx="2706768" cy="516367"/>
          </a:xfrm>
          <a:prstGeom prst="rect">
            <a:avLst/>
          </a:prstGeom>
          <a:solidFill>
            <a:srgbClr val="E1C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6F6257"/>
                </a:solidFill>
              </a:rPr>
              <a:t>这都被你发现了？</a:t>
            </a:r>
            <a:endParaRPr lang="zh-CN" altLang="en-US" dirty="0">
              <a:solidFill>
                <a:srgbClr val="6F6257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5665694" y="5208637"/>
            <a:ext cx="430306" cy="325419"/>
          </a:xfrm>
          <a:prstGeom prst="triangle">
            <a:avLst/>
          </a:prstGeom>
          <a:solidFill>
            <a:srgbClr val="E1C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338051" y="2065692"/>
            <a:ext cx="6363225" cy="516367"/>
          </a:xfrm>
          <a:prstGeom prst="rect">
            <a:avLst/>
          </a:prstGeom>
          <a:solidFill>
            <a:srgbClr val="81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6F6257"/>
                </a:solidFill>
              </a:rPr>
              <a:t>主人，您的脸好像又圆了，是不是没有好好按照计划饮食</a:t>
            </a:r>
            <a:endParaRPr lang="zh-CN" altLang="en-US" dirty="0">
              <a:solidFill>
                <a:srgbClr val="6F6257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10800000">
            <a:off x="7166768" y="2467791"/>
            <a:ext cx="430306" cy="325419"/>
          </a:xfrm>
          <a:prstGeom prst="triangle">
            <a:avLst/>
          </a:prstGeom>
          <a:solidFill>
            <a:srgbClr val="81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https://gimg2.baidu.com/image_search/src=http%3A%2F%2Fimg95.699pic.com%2Fxsj%2F0n%2F4g%2Foe.jpg%21%2Ffh%2F300&amp;refer=http%3A%2F%2Fimg95.699pic.com&amp;app=2002&amp;size=f9999,10000&amp;q=a80&amp;n=0&amp;g=0n&amp;fmt=auto?sec=1673939068&amp;t=53ea3cbe0b9343b63e6f2fc99df88bdb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58280" y="3338932"/>
            <a:ext cx="1657582" cy="165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166" y="1561309"/>
            <a:ext cx="7093550" cy="5014824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6311900" y="3530600"/>
            <a:ext cx="2247900" cy="279400"/>
          </a:xfrm>
          <a:prstGeom prst="line">
            <a:avLst/>
          </a:prstGeom>
          <a:ln w="69850">
            <a:solidFill>
              <a:srgbClr val="81DDEE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6311900" y="4167724"/>
            <a:ext cx="2247900" cy="433636"/>
          </a:xfrm>
          <a:prstGeom prst="line">
            <a:avLst/>
          </a:prstGeom>
          <a:ln w="69850">
            <a:solidFill>
              <a:srgbClr val="81DDEE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8197327" y="2793210"/>
            <a:ext cx="892885" cy="455523"/>
          </a:xfrm>
          <a:prstGeom prst="rect">
            <a:avLst/>
          </a:prstGeom>
          <a:solidFill>
            <a:srgbClr val="484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srgbClr val="81DDEE"/>
                </a:solidFill>
              </a:rPr>
              <a:t>人脸分析</a:t>
            </a:r>
            <a:r>
              <a:rPr lang="en-US" altLang="zh-CN" sz="900" dirty="0" err="1">
                <a:solidFill>
                  <a:srgbClr val="81DDEE"/>
                </a:solidFill>
              </a:rPr>
              <a:t>ing</a:t>
            </a:r>
            <a:r>
              <a:rPr lang="en-US" altLang="zh-CN" sz="900" dirty="0">
                <a:solidFill>
                  <a:srgbClr val="81DDEE"/>
                </a:solidFill>
              </a:rPr>
              <a:t>…</a:t>
            </a:r>
            <a:endParaRPr lang="zh-CN" altLang="en-US" sz="900" dirty="0">
              <a:solidFill>
                <a:srgbClr val="81DDEE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yue_p2_text.b180fb51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0"/>
            <a:ext cx="12192000" cy="6921500"/>
          </a:xfrm>
          <a:prstGeom prst="rect">
            <a:avLst/>
          </a:prstGeom>
        </p:spPr>
      </p:pic>
      <p:pic>
        <p:nvPicPr>
          <p:cNvPr id="3" name="图片 2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819" y="422304"/>
            <a:ext cx="4064731" cy="903605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6" name="矩形 5"/>
          <p:cNvSpPr/>
          <p:nvPr/>
        </p:nvSpPr>
        <p:spPr>
          <a:xfrm>
            <a:off x="4597650" y="550940"/>
            <a:ext cx="29967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blipFill>
                  <a:blip r:embed="rId3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功能实现</a:t>
            </a:r>
            <a:endParaRPr lang="zh-CN" altLang="en-US" sz="3600" dirty="0">
              <a:blipFill>
                <a:blip r:embed="rId3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22450" y="1833880"/>
            <a:ext cx="7684770" cy="4410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dirty="0">
                <a:blipFill>
                  <a:blip r:embed="rId3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已经实现功能：</a:t>
            </a:r>
            <a:endParaRPr lang="zh-CN" altLang="en-US" dirty="0">
              <a:blipFill>
                <a:blip r:embed="rId3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r>
              <a:rPr lang="en-US" altLang="zh-CN">
                <a:blipFill>
                  <a:blip r:embed="rId3"/>
                  <a:tile tx="0" ty="0" sx="100000" sy="100000" flip="none" algn="tl"/>
                </a:blipFill>
              </a:rPr>
              <a:t>1</a:t>
            </a:r>
            <a:r>
              <a:rPr lang="zh-CN" altLang="en-US">
                <a:blipFill>
                  <a:blip r:embed="rId3"/>
                  <a:tile tx="0" ty="0" sx="100000" sy="100000" flip="none" algn="tl"/>
                </a:blipFill>
              </a:rPr>
              <a:t>）热量代谢计算</a:t>
            </a:r>
            <a:endParaRPr lang="zh-CN" altLang="en-US">
              <a:blipFill>
                <a:blip r:embed="rId3"/>
                <a:tile tx="0" ty="0" sx="100000" sy="100000" flip="none" algn="tl"/>
              </a:blipFill>
            </a:endParaRPr>
          </a:p>
          <a:p>
            <a:r>
              <a:rPr lang="en-US" altLang="zh-CN">
                <a:blipFill>
                  <a:blip r:embed="rId3"/>
                  <a:tile tx="0" ty="0" sx="100000" sy="100000" flip="none" algn="tl"/>
                </a:blipFill>
              </a:rPr>
              <a:t>2</a:t>
            </a:r>
            <a:r>
              <a:rPr lang="zh-CN" altLang="en-US">
                <a:blipFill>
                  <a:blip r:embed="rId3"/>
                  <a:tile tx="0" ty="0" sx="100000" sy="100000" flip="none" algn="tl"/>
                </a:blipFill>
              </a:rPr>
              <a:t>）菜品热量识别与计算</a:t>
            </a:r>
            <a:endParaRPr lang="zh-CN" altLang="en-US">
              <a:blipFill>
                <a:blip r:embed="rId3"/>
                <a:tile tx="0" ty="0" sx="100000" sy="100000" flip="none" algn="tl"/>
              </a:blipFill>
            </a:endParaRPr>
          </a:p>
          <a:p>
            <a:r>
              <a:rPr lang="en-US" altLang="zh-CN">
                <a:blipFill>
                  <a:blip r:embed="rId3"/>
                  <a:tile tx="0" ty="0" sx="100000" sy="100000" flip="none" algn="tl"/>
                </a:blipFill>
              </a:rPr>
              <a:t>3</a:t>
            </a:r>
            <a:r>
              <a:rPr lang="zh-CN" altLang="en-US">
                <a:blipFill>
                  <a:blip r:embed="rId3"/>
                  <a:tile tx="0" ty="0" sx="100000" sy="100000" flip="none" algn="tl"/>
                </a:blipFill>
              </a:rPr>
              <a:t>）饮食记录功能</a:t>
            </a:r>
            <a:endParaRPr lang="zh-CN" altLang="en-US">
              <a:blipFill>
                <a:blip r:embed="rId3"/>
                <a:tile tx="0" ty="0" sx="100000" sy="100000" flip="none" algn="tl"/>
              </a:blipFill>
            </a:endParaRPr>
          </a:p>
          <a:p>
            <a:endParaRPr lang="zh-CN" altLang="en-US">
              <a:blipFill>
                <a:blip r:embed="rId3"/>
                <a:tile tx="0" ty="0" sx="100000" sy="100000" flip="none" algn="tl"/>
              </a:blipFill>
            </a:endParaRPr>
          </a:p>
          <a:p>
            <a:r>
              <a:rPr lang="zh-CN" altLang="en-US" dirty="0">
                <a:blipFill>
                  <a:blip r:embed="rId3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测试中功能</a:t>
            </a:r>
            <a:r>
              <a:rPr lang="zh-CN" altLang="en-US">
                <a:blipFill>
                  <a:blip r:embed="rId3"/>
                  <a:tile tx="0" ty="0" sx="100000" sy="100000" flip="none" algn="tl"/>
                </a:blipFill>
              </a:rPr>
              <a:t>：</a:t>
            </a:r>
            <a:endParaRPr lang="zh-CN" altLang="en-US">
              <a:blipFill>
                <a:blip r:embed="rId3"/>
                <a:tile tx="0" ty="0" sx="100000" sy="100000" flip="none" algn="tl"/>
              </a:blipFill>
            </a:endParaRPr>
          </a:p>
          <a:p>
            <a:r>
              <a:rPr lang="en-US" altLang="zh-CN">
                <a:blipFill>
                  <a:blip r:embed="rId3"/>
                  <a:tile tx="0" ty="0" sx="100000" sy="100000" flip="none" algn="tl"/>
                </a:blipFill>
              </a:rPr>
              <a:t>1</a:t>
            </a:r>
            <a:r>
              <a:rPr lang="zh-CN" altLang="en-US">
                <a:blipFill>
                  <a:blip r:embed="rId3"/>
                  <a:tile tx="0" ty="0" sx="100000" sy="100000" flip="none" algn="tl"/>
                </a:blipFill>
              </a:rPr>
              <a:t>）语音唤醒功能</a:t>
            </a:r>
            <a:endParaRPr lang="zh-CN" altLang="en-US">
              <a:blipFill>
                <a:blip r:embed="rId3"/>
                <a:tile tx="0" ty="0" sx="100000" sy="100000" flip="none" algn="tl"/>
              </a:blipFill>
            </a:endParaRPr>
          </a:p>
          <a:p>
            <a:r>
              <a:rPr lang="en-US" altLang="zh-CN">
                <a:blipFill>
                  <a:blip r:embed="rId3"/>
                  <a:tile tx="0" ty="0" sx="100000" sy="100000" flip="none" algn="tl"/>
                </a:blipFill>
              </a:rPr>
              <a:t>2</a:t>
            </a:r>
            <a:r>
              <a:rPr lang="zh-CN" altLang="en-US">
                <a:blipFill>
                  <a:blip r:embed="rId3"/>
                  <a:tile tx="0" ty="0" sx="100000" sy="100000" flip="none" algn="tl"/>
                </a:blipFill>
              </a:rPr>
              <a:t>）智能对话、任务督促功能</a:t>
            </a:r>
            <a:endParaRPr lang="zh-CN" altLang="en-US">
              <a:blipFill>
                <a:blip r:embed="rId3"/>
                <a:tile tx="0" ty="0" sx="100000" sy="100000" flip="none" algn="tl"/>
              </a:blipFill>
            </a:endParaRPr>
          </a:p>
          <a:p>
            <a:r>
              <a:rPr lang="en-US" altLang="zh-CN">
                <a:blipFill>
                  <a:blip r:embed="rId3"/>
                  <a:tile tx="0" ty="0" sx="100000" sy="100000" flip="none" algn="tl"/>
                </a:blipFill>
              </a:rPr>
              <a:t>3</a:t>
            </a:r>
            <a:r>
              <a:rPr lang="zh-CN" altLang="en-US">
                <a:blipFill>
                  <a:blip r:embed="rId3"/>
                  <a:tile tx="0" ty="0" sx="100000" sy="100000" flip="none" algn="tl"/>
                </a:blipFill>
              </a:rPr>
              <a:t>）菜品推荐功能</a:t>
            </a:r>
            <a:endParaRPr lang="zh-CN" altLang="en-US">
              <a:blipFill>
                <a:blip r:embed="rId3"/>
                <a:tile tx="0" ty="0" sx="100000" sy="100000" flip="none" algn="tl"/>
              </a:blipFill>
            </a:endParaRPr>
          </a:p>
          <a:p>
            <a:endParaRPr lang="zh-CN" altLang="en-US">
              <a:blipFill>
                <a:blip r:embed="rId3"/>
                <a:tile tx="0" ty="0" sx="100000" sy="100000" flip="none" algn="tl"/>
              </a:blipFill>
            </a:endParaRPr>
          </a:p>
          <a:p>
            <a:r>
              <a:rPr lang="zh-CN" altLang="en-US" dirty="0">
                <a:blipFill>
                  <a:blip r:embed="rId3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未来展望功能</a:t>
            </a:r>
            <a:r>
              <a:rPr lang="zh-CN" altLang="en-US">
                <a:blipFill>
                  <a:blip r:embed="rId3"/>
                  <a:tile tx="0" ty="0" sx="100000" sy="100000" flip="none" algn="tl"/>
                </a:blipFill>
              </a:rPr>
              <a:t>：</a:t>
            </a:r>
            <a:endParaRPr lang="zh-CN" altLang="en-US">
              <a:blipFill>
                <a:blip r:embed="rId3"/>
                <a:tile tx="0" ty="0" sx="100000" sy="100000" flip="none" algn="tl"/>
              </a:blipFill>
            </a:endParaRPr>
          </a:p>
          <a:p>
            <a:r>
              <a:rPr lang="en-US" altLang="zh-CN">
                <a:blipFill>
                  <a:blip r:embed="rId3"/>
                  <a:tile tx="0" ty="0" sx="100000" sy="100000" flip="none" algn="tl"/>
                </a:blipFill>
              </a:rPr>
              <a:t>1</a:t>
            </a:r>
            <a:r>
              <a:rPr lang="zh-CN" altLang="en-US">
                <a:blipFill>
                  <a:blip r:embed="rId3"/>
                  <a:tile tx="0" ty="0" sx="100000" sy="100000" flip="none" algn="tl"/>
                </a:blipFill>
              </a:rPr>
              <a:t>）食物相克提醒</a:t>
            </a:r>
            <a:endParaRPr lang="zh-CN" altLang="en-US">
              <a:blipFill>
                <a:blip r:embed="rId3"/>
                <a:tile tx="0" ty="0" sx="100000" sy="100000" flip="none" algn="tl"/>
              </a:blipFill>
            </a:endParaRPr>
          </a:p>
          <a:p>
            <a:r>
              <a:rPr lang="en-US" altLang="zh-CN">
                <a:blipFill>
                  <a:blip r:embed="rId3"/>
                  <a:tile tx="0" ty="0" sx="100000" sy="100000" flip="none" algn="tl"/>
                </a:blipFill>
              </a:rPr>
              <a:t>2</a:t>
            </a:r>
            <a:r>
              <a:rPr lang="zh-CN" altLang="en-US">
                <a:blipFill>
                  <a:blip r:embed="rId3"/>
                  <a:tile tx="0" ty="0" sx="100000" sy="100000" flip="none" algn="tl"/>
                </a:blipFill>
              </a:rPr>
              <a:t>）药物使用指导</a:t>
            </a:r>
            <a:endParaRPr lang="zh-CN" altLang="en-US">
              <a:blipFill>
                <a:blip r:embed="rId3"/>
                <a:tile tx="0" ty="0" sx="100000" sy="100000" flip="none" algn="tl"/>
              </a:blipFill>
            </a:endParaRPr>
          </a:p>
          <a:p>
            <a:r>
              <a:rPr lang="en-US" altLang="zh-CN">
                <a:blipFill>
                  <a:blip r:embed="rId3"/>
                  <a:tile tx="0" ty="0" sx="100000" sy="100000" flip="none" algn="tl"/>
                </a:blipFill>
              </a:rPr>
              <a:t>3</a:t>
            </a:r>
            <a:r>
              <a:rPr lang="zh-CN" altLang="en-US">
                <a:blipFill>
                  <a:blip r:embed="rId3"/>
                  <a:tile tx="0" ty="0" sx="100000" sy="100000" flip="none" algn="tl"/>
                </a:blipFill>
              </a:rPr>
              <a:t>）身体健康分析</a:t>
            </a:r>
            <a:endParaRPr lang="zh-CN" altLang="en-US">
              <a:blipFill>
                <a:blip r:embed="rId3"/>
                <a:tile tx="0" ty="0" sx="100000" sy="100000" flip="none" algn="tl"/>
              </a:blipFill>
            </a:endParaRPr>
          </a:p>
          <a:p>
            <a:endParaRPr lang="zh-CN" altLang="en-US">
              <a:blipFill>
                <a:blip r:embed="rId3"/>
                <a:tile tx="0" ty="0" sx="100000" sy="100000" flip="none" algn="tl"/>
              </a:blipFill>
            </a:endParaRPr>
          </a:p>
          <a:p>
            <a:endParaRPr lang="zh-CN" altLang="en-US">
              <a:blipFill>
                <a:blip r:embed="rId3"/>
                <a:tile tx="0" ty="0" sx="100000" sy="100000" flip="none" algn="tl"/>
              </a:blip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liyue_p2_text.b180fb51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08835"/>
            <a:ext cx="12192000" cy="2073910"/>
          </a:xfrm>
          <a:prstGeom prst="rect">
            <a:avLst/>
          </a:prstGeom>
        </p:spPr>
      </p:pic>
      <p:pic>
        <p:nvPicPr>
          <p:cNvPr id="4" name="图片 3" descr="liyue_p6_bg.deb1d28c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680" y="3200400"/>
            <a:ext cx="7315200" cy="3657600"/>
          </a:xfrm>
          <a:prstGeom prst="rect">
            <a:avLst/>
          </a:prstGeom>
        </p:spPr>
      </p:pic>
      <p:pic>
        <p:nvPicPr>
          <p:cNvPr id="5" name="图片 4" descr="修正狗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835" y="2758440"/>
            <a:ext cx="3538220" cy="3335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66365" y="2484755"/>
            <a:ext cx="672465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>
                <a:blipFill>
                  <a:blip r:embed="rId4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感</a:t>
            </a:r>
            <a:r>
              <a:rPr lang="en-US" altLang="zh-CN" sz="8000">
                <a:blipFill>
                  <a:blip r:embed="rId4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8000">
                <a:blipFill>
                  <a:blip r:embed="rId4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谢</a:t>
            </a:r>
            <a:r>
              <a:rPr lang="en-US" altLang="zh-CN" sz="8000">
                <a:blipFill>
                  <a:blip r:embed="rId4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8000">
                <a:blipFill>
                  <a:blip r:embed="rId4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观</a:t>
            </a:r>
            <a:r>
              <a:rPr lang="en-US" altLang="zh-CN" sz="8000">
                <a:blipFill>
                  <a:blip r:embed="rId4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8000">
                <a:blipFill>
                  <a:blip r:embed="rId4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看</a:t>
            </a:r>
            <a:r>
              <a:rPr lang="en-US" altLang="zh-CN" sz="8000">
                <a:blipFill>
                  <a:blip r:embed="rId4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8000">
                <a:blipFill>
                  <a:blip r:embed="rId4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！</a:t>
            </a:r>
            <a:endParaRPr lang="zh-CN" altLang="en-US" sz="8000">
              <a:blipFill>
                <a:blip r:embed="rId4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bg_liyue.1a93c0f8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" y="0"/>
            <a:ext cx="12181205" cy="6858000"/>
          </a:xfrm>
          <a:prstGeom prst="rect">
            <a:avLst/>
          </a:prstGeom>
        </p:spPr>
      </p:pic>
      <p:pic>
        <p:nvPicPr>
          <p:cNvPr id="5" name="图片 4" descr="liyue_p8_pingfeng.44539a49..png"/>
          <p:cNvPicPr>
            <a:picLocks noChangeAspect="1"/>
          </p:cNvPicPr>
          <p:nvPr/>
        </p:nvPicPr>
        <p:blipFill>
          <a:blip r:embed="rId2"/>
          <a:srcRect l="55929"/>
          <a:stretch>
            <a:fillRect/>
          </a:stretch>
        </p:blipFill>
        <p:spPr>
          <a:xfrm>
            <a:off x="-9394825" y="0"/>
            <a:ext cx="9394825" cy="6858000"/>
          </a:xfrm>
          <a:prstGeom prst="rect">
            <a:avLst/>
          </a:prstGeom>
        </p:spPr>
      </p:pic>
      <p:pic>
        <p:nvPicPr>
          <p:cNvPr id="6" name="图片 5" descr="liyue_p8_pingfeng.44539a49..png"/>
          <p:cNvPicPr>
            <a:picLocks noChangeAspect="1"/>
          </p:cNvPicPr>
          <p:nvPr/>
        </p:nvPicPr>
        <p:blipFill>
          <a:blip r:embed="rId2"/>
          <a:srcRect l="55929"/>
          <a:stretch>
            <a:fillRect/>
          </a:stretch>
        </p:blipFill>
        <p:spPr>
          <a:xfrm flipH="1">
            <a:off x="12269470" y="-60960"/>
            <a:ext cx="9394825" cy="6858000"/>
          </a:xfrm>
          <a:prstGeom prst="rect">
            <a:avLst/>
          </a:prstGeom>
        </p:spPr>
      </p:pic>
      <p:pic>
        <p:nvPicPr>
          <p:cNvPr id="2" name="图片 1" descr="04.a5769b87..png"/>
          <p:cNvPicPr>
            <a:picLocks noChangeAspect="1"/>
          </p:cNvPicPr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847090" y="1753235"/>
            <a:ext cx="9055735" cy="19932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12545" y="2120265"/>
            <a:ext cx="7303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1824823" y="2045970"/>
            <a:ext cx="79832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blipFill>
                  <a:blip r:embed="rId4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第二次项目汇报</a:t>
            </a:r>
            <a:endParaRPr lang="zh-CN" altLang="en-US" sz="8000" dirty="0">
              <a:blipFill>
                <a:blip r:embed="rId4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5290" y="5497830"/>
            <a:ext cx="5234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blipFill>
                  <a:blip r:embed="rId5"/>
                  <a:tile tx="0" ty="0" sx="100000" sy="100000" flip="none" algn="tl"/>
                </a:blip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47</a:t>
            </a:r>
            <a:r>
              <a:rPr lang="zh-CN" altLang="en-US" sz="2400" dirty="0">
                <a:blipFill>
                  <a:blip r:embed="rId5"/>
                  <a:tile tx="0" ty="0" sx="100000" sy="100000" flip="none" algn="tl"/>
                </a:blip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组：需求分析不队</a:t>
            </a:r>
            <a:endParaRPr lang="zh-CN" altLang="en-US" sz="2400" dirty="0">
              <a:blipFill>
                <a:blip r:embed="rId5"/>
                <a:tile tx="0" ty="0" sx="100000" sy="100000" flip="none" algn="tl"/>
              </a:blipFill>
              <a:latin typeface="经典长宋简" panose="02010609000101010101" charset="-122"/>
              <a:ea typeface="经典长宋简" panose="02010609000101010101" charset="-122"/>
              <a:cs typeface="经典长宋简" panose="0201060900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iyue_p2_text.b180fb51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21500"/>
          </a:xfrm>
          <a:prstGeom prst="rect">
            <a:avLst/>
          </a:prstGeom>
        </p:spPr>
      </p:pic>
      <p:pic>
        <p:nvPicPr>
          <p:cNvPr id="13" name="图片 12" descr="liyue_p1_text.93a131a7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85" y="1468755"/>
            <a:ext cx="9956800" cy="4852035"/>
          </a:xfrm>
          <a:prstGeom prst="rect">
            <a:avLst/>
          </a:prstGeom>
        </p:spPr>
      </p:pic>
      <p:pic>
        <p:nvPicPr>
          <p:cNvPr id="2" name="图片 1" descr="index_liyue_c.440349b7..png"/>
          <p:cNvPicPr>
            <a:picLocks noChangeAspect="1"/>
          </p:cNvPicPr>
          <p:nvPr/>
        </p:nvPicPr>
        <p:blipFill>
          <a:blip r:embed="rId3">
            <a:alphaModFix amt="63000"/>
          </a:blip>
          <a:stretch>
            <a:fillRect/>
          </a:stretch>
        </p:blipFill>
        <p:spPr>
          <a:xfrm>
            <a:off x="2869882" y="4700587"/>
            <a:ext cx="12315825" cy="3997325"/>
          </a:xfrm>
          <a:prstGeom prst="rect">
            <a:avLst/>
          </a:prstGeom>
        </p:spPr>
      </p:pic>
      <p:pic>
        <p:nvPicPr>
          <p:cNvPr id="11" name="图片 10" descr="liyue_p12_text.72106ead.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0" y="1090295"/>
            <a:ext cx="4116705" cy="1116330"/>
          </a:xfrm>
          <a:prstGeom prst="rect">
            <a:avLst/>
          </a:prstGeom>
          <a:ln w="28575" cmpd="sng">
            <a:noFill/>
            <a:prstDash val="solid"/>
          </a:ln>
        </p:spPr>
      </p:pic>
      <p:pic>
        <p:nvPicPr>
          <p:cNvPr id="10" name="图片 9" descr="liyue_p12_yanxing.6a472320..png"/>
          <p:cNvPicPr>
            <a:picLocks noChangeAspect="1"/>
          </p:cNvPicPr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>
            <a:off x="-480783" y="-1098750"/>
            <a:ext cx="8010525" cy="1924050"/>
          </a:xfrm>
          <a:prstGeom prst="rect">
            <a:avLst/>
          </a:prstGeom>
        </p:spPr>
      </p:pic>
      <p:pic>
        <p:nvPicPr>
          <p:cNvPr id="14" name="图片 13" descr="liyue_p12_text.72106ead..png"/>
          <p:cNvPicPr>
            <a:picLocks noChangeAspect="1"/>
          </p:cNvPicPr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928235" y="1532890"/>
            <a:ext cx="374015" cy="353060"/>
          </a:xfrm>
          <a:prstGeom prst="rect">
            <a:avLst/>
          </a:prstGeom>
          <a:ln w="28575" cmpd="sng">
            <a:noFill/>
            <a:prstDash val="solid"/>
          </a:ln>
        </p:spPr>
      </p:pic>
      <p:pic>
        <p:nvPicPr>
          <p:cNvPr id="17" name="图片 16" descr="liyue_p12_text.72106ead..png"/>
          <p:cNvPicPr>
            <a:picLocks noChangeAspect="1"/>
          </p:cNvPicPr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10575925" y="920115"/>
            <a:ext cx="872490" cy="1581150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3" name="文本框 2"/>
          <p:cNvSpPr txBox="1"/>
          <p:nvPr/>
        </p:nvSpPr>
        <p:spPr>
          <a:xfrm>
            <a:off x="1294147" y="1363980"/>
            <a:ext cx="4295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blipFill>
                  <a:blip r:embed="rId6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用户类型及其需求</a:t>
            </a:r>
            <a:endParaRPr lang="zh-CN" altLang="en-US" sz="2800" dirty="0">
              <a:blipFill>
                <a:blip r:embed="rId6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15770" y="2206625"/>
            <a:ext cx="8902065" cy="3507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1.</a:t>
            </a:r>
            <a:r>
              <a:rPr lang="zh-CN" altLang="en-US" sz="2000" dirty="0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需求分析</a:t>
            </a:r>
            <a:endParaRPr lang="zh-CN" altLang="en-US" sz="2000" dirty="0">
              <a:solidFill>
                <a:srgbClr val="6F6257"/>
              </a:solidFill>
              <a:latin typeface="经典长宋简" panose="02010609000101010101" charset="-122"/>
              <a:ea typeface="经典长宋简" panose="02010609000101010101" charset="-122"/>
              <a:cs typeface="经典长宋简" panose="0201060900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1</a:t>
            </a:r>
            <a:r>
              <a:rPr lang="zh-CN" altLang="en-US" dirty="0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）健身和减脂塑形讲究“三分练，七分吃”，该吃什么、吃多少非常重要。对于减脂塑身人群，合理控制饮食的摄入热量更是一门必修课。然而，非专业人士难以对日常饮食的热量信息进行科学量化管理。这就直接导致了用户缺乏行之有效的饮食指导，极易让用户在一味追求节食时的过程中出现营养摄入不均衡等问题。</a:t>
            </a:r>
            <a:endParaRPr lang="zh-CN" altLang="en-US" dirty="0">
              <a:solidFill>
                <a:srgbClr val="6F6257"/>
              </a:solidFill>
              <a:latin typeface="经典长宋简" panose="02010609000101010101" charset="-122"/>
              <a:ea typeface="经典长宋简" panose="02010609000101010101" charset="-122"/>
              <a:cs typeface="经典长宋简" panose="0201060900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2</a:t>
            </a:r>
            <a:r>
              <a:rPr lang="zh-CN" altLang="en-US" dirty="0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）用户因为工作忙，或者记性问题忘记吃饭或者药物，可以智能提醒。</a:t>
            </a:r>
            <a:endParaRPr lang="zh-CN" altLang="en-US" dirty="0">
              <a:solidFill>
                <a:srgbClr val="6F6257"/>
              </a:solidFill>
              <a:latin typeface="经典长宋简" panose="02010609000101010101" charset="-122"/>
              <a:ea typeface="经典长宋简" panose="02010609000101010101" charset="-122"/>
              <a:cs typeface="经典长宋简" panose="0201060900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2. </a:t>
            </a:r>
            <a:r>
              <a:rPr lang="zh-CN" altLang="en-US" sz="2000" dirty="0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面向人群</a:t>
            </a:r>
            <a:r>
              <a:rPr lang="zh-CN" altLang="en-US" sz="2000" dirty="0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：</a:t>
            </a:r>
            <a:endParaRPr lang="zh-CN" altLang="en-US" sz="2000" dirty="0">
              <a:solidFill>
                <a:srgbClr val="6F6257"/>
              </a:solidFill>
              <a:latin typeface="经典长宋简" panose="02010609000101010101" charset="-122"/>
              <a:ea typeface="经典长宋简" panose="02010609000101010101" charset="-122"/>
              <a:cs typeface="经典长宋简" panose="0201060900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blipFill>
                  <a:blip r:embed="rId6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主要是健身、减脂需求人群，也可以是一些老人、患病者（延伸功能）。</a:t>
            </a:r>
            <a:endParaRPr lang="zh-CN" altLang="en-US" dirty="0">
              <a:blipFill>
                <a:blip r:embed="rId6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yue_p2_text.b180fb51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21500"/>
          </a:xfrm>
          <a:prstGeom prst="rect">
            <a:avLst/>
          </a:prstGeom>
        </p:spPr>
      </p:pic>
      <p:pic>
        <p:nvPicPr>
          <p:cNvPr id="11" name="图片 10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30" y="1579244"/>
            <a:ext cx="10314305" cy="4187073"/>
          </a:xfrm>
          <a:prstGeom prst="rect">
            <a:avLst/>
          </a:prstGeom>
          <a:ln w="28575" cmpd="sng">
            <a:noFill/>
            <a:prstDash val="solid"/>
          </a:ln>
        </p:spPr>
      </p:pic>
      <p:pic>
        <p:nvPicPr>
          <p:cNvPr id="4" name="图片 3" descr="index_liyue_a.51d061f8.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897" y="5283635"/>
            <a:ext cx="12320905" cy="2149475"/>
          </a:xfrm>
          <a:prstGeom prst="rect">
            <a:avLst/>
          </a:prstGeom>
        </p:spPr>
      </p:pic>
      <p:pic>
        <p:nvPicPr>
          <p:cNvPr id="3" name="图片 2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937" y="384699"/>
            <a:ext cx="3974125" cy="903605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6" name="矩形 5"/>
          <p:cNvSpPr/>
          <p:nvPr/>
        </p:nvSpPr>
        <p:spPr>
          <a:xfrm>
            <a:off x="5087894" y="513335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blipFill>
                  <a:blip r:embed="rId4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角色定位</a:t>
            </a:r>
            <a:endParaRPr lang="zh-CN" altLang="en-US" sz="3600" dirty="0">
              <a:blipFill>
                <a:blip r:embed="rId4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9" name="图片 8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2" y="2277098"/>
            <a:ext cx="2260760" cy="543734"/>
          </a:xfrm>
          <a:prstGeom prst="rect">
            <a:avLst/>
          </a:prstGeom>
          <a:ln w="28575" cmpd="sng">
            <a:noFill/>
            <a:prstDash val="solid"/>
          </a:ln>
        </p:spPr>
      </p:pic>
      <p:pic>
        <p:nvPicPr>
          <p:cNvPr id="14" name="图片 13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2" y="3066719"/>
            <a:ext cx="2260760" cy="2209318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5" name="文本框 4"/>
          <p:cNvSpPr txBox="1"/>
          <p:nvPr/>
        </p:nvSpPr>
        <p:spPr>
          <a:xfrm>
            <a:off x="1269560" y="2358194"/>
            <a:ext cx="205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pc="20" dirty="0">
                <a:solidFill>
                  <a:srgbClr val="6F6257"/>
                </a:solidFill>
                <a:ea typeface="经典长宋简" panose="02010609000101010101" charset="-122"/>
              </a:rPr>
              <a:t>合理饮食的规划者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440925" y="3420211"/>
            <a:ext cx="1709114" cy="908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60" dirty="0">
                <a:solidFill>
                  <a:srgbClr val="6F6257"/>
                </a:solidFill>
                <a:ea typeface="经典长宋简" panose="02010609000101010101" charset="-122"/>
              </a:rPr>
              <a:t>能够根据饮食情况进行分析，帮助用户规划健康饮食</a:t>
            </a:r>
            <a:endParaRPr lang="zh-CN" altLang="en-US" sz="1400" spc="60" dirty="0"/>
          </a:p>
        </p:txBody>
      </p:sp>
      <p:pic>
        <p:nvPicPr>
          <p:cNvPr id="15" name="图片 14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10" y="2277098"/>
            <a:ext cx="2260760" cy="543734"/>
          </a:xfrm>
          <a:prstGeom prst="rect">
            <a:avLst/>
          </a:prstGeom>
          <a:ln w="28575" cmpd="sng">
            <a:noFill/>
            <a:prstDash val="solid"/>
          </a:ln>
        </p:spPr>
      </p:pic>
      <p:pic>
        <p:nvPicPr>
          <p:cNvPr id="16" name="图片 15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10" y="3066719"/>
            <a:ext cx="2260760" cy="2209318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17" name="文本框 16"/>
          <p:cNvSpPr txBox="1"/>
          <p:nvPr/>
        </p:nvSpPr>
        <p:spPr>
          <a:xfrm>
            <a:off x="3799768" y="2358194"/>
            <a:ext cx="205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pc="20" dirty="0">
                <a:solidFill>
                  <a:srgbClr val="6F6257"/>
                </a:solidFill>
                <a:ea typeface="经典长宋简" panose="02010609000101010101" charset="-122"/>
              </a:rPr>
              <a:t>自律饮食的监督者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971133" y="3420211"/>
            <a:ext cx="1709114" cy="1469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20" dirty="0">
                <a:solidFill>
                  <a:srgbClr val="6F6257"/>
                </a:solidFill>
                <a:ea typeface="经典长宋简" panose="02010609000101010101" charset="-122"/>
              </a:rPr>
              <a:t>能够监督想要通过自律饮食达到减肥目的或者是想要塑造体型的用 户完成目标</a:t>
            </a:r>
            <a:endParaRPr lang="zh-CN" altLang="en-US" sz="1400" spc="60" dirty="0"/>
          </a:p>
        </p:txBody>
      </p:sp>
      <p:pic>
        <p:nvPicPr>
          <p:cNvPr id="19" name="图片 18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061" y="2279817"/>
            <a:ext cx="2260760" cy="543734"/>
          </a:xfrm>
          <a:prstGeom prst="rect">
            <a:avLst/>
          </a:prstGeom>
          <a:ln w="28575" cmpd="sng">
            <a:noFill/>
            <a:prstDash val="solid"/>
          </a:ln>
        </p:spPr>
      </p:pic>
      <p:pic>
        <p:nvPicPr>
          <p:cNvPr id="20" name="图片 19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061" y="3069438"/>
            <a:ext cx="2260760" cy="2209318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21" name="文本框 20"/>
          <p:cNvSpPr txBox="1"/>
          <p:nvPr/>
        </p:nvSpPr>
        <p:spPr>
          <a:xfrm>
            <a:off x="6340519" y="2360913"/>
            <a:ext cx="205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pc="20" dirty="0">
                <a:solidFill>
                  <a:srgbClr val="6F6257"/>
                </a:solidFill>
                <a:ea typeface="经典长宋简" panose="02010609000101010101" charset="-122"/>
              </a:rPr>
              <a:t>身体健康的保障者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6509800" y="3394574"/>
            <a:ext cx="1709114" cy="1350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20" dirty="0">
                <a:solidFill>
                  <a:srgbClr val="6F6257"/>
                </a:solidFill>
                <a:ea typeface="经典长宋简" panose="02010609000101010101" charset="-122"/>
              </a:rPr>
              <a:t>能够根据用户的身体各项数据，检测用户身体健康状况并及时反馈</a:t>
            </a:r>
            <a:endParaRPr lang="zh-CN" altLang="en-US" sz="1400" spc="20" dirty="0">
              <a:solidFill>
                <a:srgbClr val="6F6257"/>
              </a:solidFill>
              <a:ea typeface="经典长宋简" panose="02010609000101010101" charset="-122"/>
            </a:endParaRPr>
          </a:p>
        </p:txBody>
      </p:sp>
      <p:pic>
        <p:nvPicPr>
          <p:cNvPr id="23" name="图片 22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644" y="2277098"/>
            <a:ext cx="2260760" cy="543734"/>
          </a:xfrm>
          <a:prstGeom prst="rect">
            <a:avLst/>
          </a:prstGeom>
          <a:ln w="28575" cmpd="sng">
            <a:noFill/>
            <a:prstDash val="solid"/>
          </a:ln>
        </p:spPr>
      </p:pic>
      <p:pic>
        <p:nvPicPr>
          <p:cNvPr id="24" name="图片 23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644" y="3066719"/>
            <a:ext cx="2260760" cy="2209318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25" name="文本框 24"/>
          <p:cNvSpPr txBox="1"/>
          <p:nvPr/>
        </p:nvSpPr>
        <p:spPr>
          <a:xfrm>
            <a:off x="8877102" y="2358194"/>
            <a:ext cx="205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pc="20" dirty="0">
                <a:solidFill>
                  <a:srgbClr val="6F6257"/>
                </a:solidFill>
                <a:ea typeface="经典长宋简" panose="02010609000101010101" charset="-122"/>
              </a:rPr>
              <a:t>日常生活的陪伴者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9048467" y="3420211"/>
            <a:ext cx="1709114" cy="908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60" dirty="0">
                <a:solidFill>
                  <a:srgbClr val="6F6257"/>
                </a:solidFill>
                <a:ea typeface="经典长宋简" panose="02010609000101010101" charset="-122"/>
              </a:rPr>
              <a:t>能够根据饮食情况进行分析，帮助用户规划健康饮食</a:t>
            </a:r>
            <a:endParaRPr lang="zh-CN" altLang="en-US" sz="1400" spc="60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iyue_p4_text.353da912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1255" y="0"/>
            <a:ext cx="12617450" cy="6857365"/>
          </a:xfrm>
          <a:prstGeom prst="rect">
            <a:avLst/>
          </a:prstGeom>
        </p:spPr>
      </p:pic>
      <p:pic>
        <p:nvPicPr>
          <p:cNvPr id="11" name="图片 10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1550" y="1540910"/>
            <a:ext cx="8945245" cy="4453255"/>
          </a:xfrm>
          <a:prstGeom prst="rect">
            <a:avLst/>
          </a:prstGeom>
          <a:ln w="28575" cmpd="sng">
            <a:noFill/>
            <a:prstDash val="solid"/>
          </a:ln>
        </p:spPr>
      </p:pic>
      <p:pic>
        <p:nvPicPr>
          <p:cNvPr id="8" name="图片 7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35" y="347761"/>
            <a:ext cx="2558245" cy="1046263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3" name="文本框 2"/>
          <p:cNvSpPr txBox="1"/>
          <p:nvPr/>
        </p:nvSpPr>
        <p:spPr>
          <a:xfrm>
            <a:off x="864380" y="370002"/>
            <a:ext cx="1879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blipFill>
                  <a:blip r:embed="rId3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外形</a:t>
            </a:r>
            <a:endParaRPr lang="zh-CN" altLang="en-US" sz="5400" dirty="0">
              <a:blipFill>
                <a:blip r:embed="rId3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167935" y="1789830"/>
            <a:ext cx="8543925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身高</a:t>
            </a:r>
            <a:r>
              <a:rPr lang="en-US" altLang="zh-CN" dirty="0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160cm</a:t>
            </a:r>
            <a:r>
              <a:rPr lang="zh-CN" altLang="en-US" dirty="0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，最大宽度</a:t>
            </a:r>
            <a:r>
              <a:rPr lang="en-US" altLang="zh-CN" dirty="0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90cm</a:t>
            </a:r>
            <a:r>
              <a:rPr lang="zh-CN" altLang="en-US" dirty="0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。</a:t>
            </a:r>
            <a:endParaRPr lang="en-US" altLang="zh-CN" dirty="0">
              <a:solidFill>
                <a:srgbClr val="6F6257"/>
              </a:solidFill>
              <a:latin typeface="经典长宋简" panose="02010609000101010101" charset="-122"/>
              <a:ea typeface="经典长宋简" panose="02010609000101010101" charset="-122"/>
              <a:cs typeface="经典长宋简" panose="0201060900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     </a:t>
            </a:r>
            <a:r>
              <a:rPr lang="zh-CN" altLang="en-US" dirty="0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外形整体参考了欧洲中世纪女仆的外形，因为本机器人主要帮助主人（用户）的饮食控制，和传统女仆照看主人的职能类似。</a:t>
            </a:r>
            <a:endParaRPr lang="en-US" altLang="zh-CN" dirty="0">
              <a:solidFill>
                <a:srgbClr val="6F6257"/>
              </a:solidFill>
              <a:latin typeface="经典长宋简" panose="02010609000101010101" charset="-122"/>
              <a:ea typeface="经典长宋简" panose="02010609000101010101" charset="-122"/>
              <a:cs typeface="经典长宋简" panose="0201060900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2. </a:t>
            </a:r>
            <a:r>
              <a:rPr lang="zh-CN" altLang="en-US" dirty="0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头部有面部屏幕和左右两侧的耳朵（麦克风）组成，面部的屏幕可以根据需要显      </a:t>
            </a:r>
            <a:r>
              <a:rPr lang="en-US" altLang="zh-CN" dirty="0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 </a:t>
            </a:r>
            <a:r>
              <a:rPr lang="zh-CN" altLang="en-US" dirty="0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示机器人的表情</a:t>
            </a:r>
            <a:endParaRPr lang="zh-CN" altLang="en-US" dirty="0">
              <a:solidFill>
                <a:srgbClr val="6F6257"/>
              </a:solidFill>
              <a:latin typeface="经典长宋简" panose="02010609000101010101" charset="-122"/>
              <a:ea typeface="经典长宋简" panose="02010609000101010101" charset="-122"/>
              <a:cs typeface="经典长宋简" panose="0201060900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3. </a:t>
            </a:r>
            <a:r>
              <a:rPr lang="zh-CN" altLang="en-US" dirty="0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一块可折叠托盘环抱在腰间，该平台可以称量食物重量</a:t>
            </a:r>
            <a:endParaRPr lang="zh-CN" altLang="en-US" dirty="0">
              <a:solidFill>
                <a:srgbClr val="6F6257"/>
              </a:solidFill>
              <a:latin typeface="经典长宋简" panose="02010609000101010101" charset="-122"/>
              <a:ea typeface="经典长宋简" panose="02010609000101010101" charset="-122"/>
              <a:cs typeface="经典长宋简" panose="0201060900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4. </a:t>
            </a:r>
            <a:r>
              <a:rPr lang="zh-CN" altLang="en-US" dirty="0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胸部是摄像头模组，能识别托盘上的食物，结合托盘称到的食物重量，将热量等相关信息显示在面部的屏幕上</a:t>
            </a:r>
            <a:endParaRPr lang="zh-CN" altLang="en-US" dirty="0">
              <a:solidFill>
                <a:srgbClr val="6F6257"/>
              </a:solidFill>
              <a:latin typeface="经典长宋简" panose="02010609000101010101" charset="-122"/>
              <a:ea typeface="经典长宋简" panose="02010609000101010101" charset="-122"/>
              <a:cs typeface="经典长宋简" panose="0201060900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5. </a:t>
            </a:r>
            <a:r>
              <a:rPr lang="zh-CN" altLang="en-US" dirty="0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裙子上的 </a:t>
            </a:r>
            <a:r>
              <a:rPr lang="en-US" altLang="zh-CN" dirty="0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KEEP</a:t>
            </a:r>
            <a:r>
              <a:rPr lang="zh-CN" altLang="en-US" dirty="0">
                <a:solidFill>
                  <a:srgbClr val="6F6257"/>
                </a:solid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！字样，有鼓励主人坚持控制饮食和锻炼身体之意。。</a:t>
            </a:r>
            <a:endParaRPr lang="zh-CN" altLang="en-US" dirty="0">
              <a:solidFill>
                <a:srgbClr val="6F6257"/>
              </a:solidFill>
              <a:latin typeface="经典长宋简" panose="02010609000101010101" charset="-122"/>
              <a:ea typeface="经典长宋简" panose="02010609000101010101" charset="-122"/>
              <a:cs typeface="经典长宋简" panose="02010609000101010101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697" y="108182"/>
            <a:ext cx="9547727" cy="6749818"/>
          </a:xfrm>
          <a:prstGeom prst="rect">
            <a:avLst/>
          </a:prstGeom>
        </p:spPr>
      </p:pic>
      <p:pic>
        <p:nvPicPr>
          <p:cNvPr id="10" name="图片 9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402" y="2686668"/>
            <a:ext cx="1605054" cy="656430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15" name="箭头: 右 14"/>
          <p:cNvSpPr/>
          <p:nvPr/>
        </p:nvSpPr>
        <p:spPr>
          <a:xfrm rot="9381022">
            <a:off x="2949798" y="2430607"/>
            <a:ext cx="1419358" cy="278794"/>
          </a:xfrm>
          <a:prstGeom prst="rightArrow">
            <a:avLst/>
          </a:prstGeom>
          <a:solidFill>
            <a:srgbClr val="6F6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F6257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14248" y="28302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8C5838"/>
                </a:solidFill>
              </a:rPr>
              <a:t>麦克风</a:t>
            </a:r>
            <a:endParaRPr lang="zh-CN" altLang="en-US" dirty="0">
              <a:solidFill>
                <a:srgbClr val="8C5838"/>
              </a:solidFill>
            </a:endParaRPr>
          </a:p>
        </p:txBody>
      </p:sp>
      <p:pic>
        <p:nvPicPr>
          <p:cNvPr id="18" name="图片 17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402" y="1550874"/>
            <a:ext cx="1605054" cy="656430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19" name="文本框 18"/>
          <p:cNvSpPr txBox="1"/>
          <p:nvPr/>
        </p:nvSpPr>
        <p:spPr>
          <a:xfrm>
            <a:off x="1614247" y="16887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8C5838"/>
                </a:solidFill>
              </a:rPr>
              <a:t>显示器</a:t>
            </a:r>
            <a:endParaRPr lang="zh-CN" altLang="en-US" dirty="0">
              <a:solidFill>
                <a:srgbClr val="8C5838"/>
              </a:solidFill>
            </a:endParaRPr>
          </a:p>
        </p:txBody>
      </p:sp>
      <p:sp>
        <p:nvSpPr>
          <p:cNvPr id="21" name="箭头: 右 20"/>
          <p:cNvSpPr/>
          <p:nvPr/>
        </p:nvSpPr>
        <p:spPr>
          <a:xfrm rot="10800000">
            <a:off x="2996896" y="1782139"/>
            <a:ext cx="2134616" cy="130002"/>
          </a:xfrm>
          <a:prstGeom prst="rightArrow">
            <a:avLst/>
          </a:prstGeom>
          <a:solidFill>
            <a:srgbClr val="6F6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F6257"/>
              </a:solidFill>
            </a:endParaRPr>
          </a:p>
        </p:txBody>
      </p:sp>
      <p:pic>
        <p:nvPicPr>
          <p:cNvPr id="22" name="图片 21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401" y="4259135"/>
            <a:ext cx="1605054" cy="656430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23" name="文本框 22"/>
          <p:cNvSpPr txBox="1"/>
          <p:nvPr/>
        </p:nvSpPr>
        <p:spPr>
          <a:xfrm>
            <a:off x="1483619" y="44306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8C5838"/>
                </a:solidFill>
              </a:rPr>
              <a:t>测量托盘</a:t>
            </a:r>
            <a:endParaRPr lang="zh-CN" altLang="en-US" dirty="0">
              <a:solidFill>
                <a:srgbClr val="8C5838"/>
              </a:solidFill>
            </a:endParaRPr>
          </a:p>
        </p:txBody>
      </p:sp>
      <p:sp>
        <p:nvSpPr>
          <p:cNvPr id="24" name="箭头: 右 23"/>
          <p:cNvSpPr/>
          <p:nvPr/>
        </p:nvSpPr>
        <p:spPr>
          <a:xfrm rot="10252419">
            <a:off x="2920083" y="4410415"/>
            <a:ext cx="1419358" cy="278794"/>
          </a:xfrm>
          <a:prstGeom prst="rightArrow">
            <a:avLst/>
          </a:prstGeom>
          <a:solidFill>
            <a:srgbClr val="6F6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F6257"/>
              </a:solidFill>
            </a:endParaRPr>
          </a:p>
        </p:txBody>
      </p:sp>
      <p:sp>
        <p:nvSpPr>
          <p:cNvPr id="25" name="箭头: 右 24"/>
          <p:cNvSpPr/>
          <p:nvPr/>
        </p:nvSpPr>
        <p:spPr>
          <a:xfrm>
            <a:off x="6096000" y="3343098"/>
            <a:ext cx="2534816" cy="202535"/>
          </a:xfrm>
          <a:prstGeom prst="rightArrow">
            <a:avLst/>
          </a:prstGeom>
          <a:solidFill>
            <a:srgbClr val="6F6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F6257"/>
              </a:solidFill>
            </a:endParaRPr>
          </a:p>
        </p:txBody>
      </p:sp>
      <p:pic>
        <p:nvPicPr>
          <p:cNvPr id="26" name="图片 25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816" y="3171558"/>
            <a:ext cx="1605054" cy="656430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27" name="文本框 26"/>
          <p:cNvSpPr txBox="1"/>
          <p:nvPr/>
        </p:nvSpPr>
        <p:spPr>
          <a:xfrm>
            <a:off x="8850034" y="33430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8C5838"/>
                </a:solidFill>
              </a:rPr>
              <a:t>摄像模组</a:t>
            </a:r>
            <a:endParaRPr lang="zh-CN" altLang="en-US" dirty="0">
              <a:solidFill>
                <a:srgbClr val="8C5838"/>
              </a:solidFill>
            </a:endParaRPr>
          </a:p>
        </p:txBody>
      </p:sp>
      <p:pic>
        <p:nvPicPr>
          <p:cNvPr id="28" name="图片 27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99" y="926838"/>
            <a:ext cx="1941142" cy="1041526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29" name="文本框 28"/>
          <p:cNvSpPr txBox="1"/>
          <p:nvPr/>
        </p:nvSpPr>
        <p:spPr>
          <a:xfrm>
            <a:off x="9404032" y="112443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6F6257"/>
                </a:solidFill>
              </a:rPr>
              <a:t>女仆风格设计，</a:t>
            </a:r>
            <a:endParaRPr lang="en-US" altLang="zh-CN" dirty="0">
              <a:solidFill>
                <a:srgbClr val="6F6257"/>
              </a:solidFill>
            </a:endParaRPr>
          </a:p>
          <a:p>
            <a:r>
              <a:rPr lang="zh-CN" altLang="en-US" dirty="0">
                <a:solidFill>
                  <a:srgbClr val="6F6257"/>
                </a:solidFill>
              </a:rPr>
              <a:t>类人型机器人</a:t>
            </a:r>
            <a:endParaRPr lang="zh-CN" altLang="en-US" dirty="0">
              <a:solidFill>
                <a:srgbClr val="6F6257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yue_p2_text.b180fb51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21500"/>
          </a:xfrm>
          <a:prstGeom prst="rect">
            <a:avLst/>
          </a:prstGeom>
        </p:spPr>
      </p:pic>
      <p:pic>
        <p:nvPicPr>
          <p:cNvPr id="11" name="图片 10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14" y="914399"/>
            <a:ext cx="11558972" cy="5570622"/>
          </a:xfrm>
          <a:prstGeom prst="rect">
            <a:avLst/>
          </a:prstGeom>
          <a:ln w="28575" cmpd="sng">
            <a:noFill/>
            <a:prstDash val="solid"/>
          </a:ln>
        </p:spPr>
      </p:pic>
      <p:pic>
        <p:nvPicPr>
          <p:cNvPr id="3" name="图片 2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539" y="235354"/>
            <a:ext cx="8605888" cy="903605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6" name="矩形 5"/>
          <p:cNvSpPr/>
          <p:nvPr/>
        </p:nvSpPr>
        <p:spPr>
          <a:xfrm>
            <a:off x="2422369" y="363990"/>
            <a:ext cx="75713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blipFill>
                  <a:blip r:embed="rId3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机器人拥有哪些功能，以及交互流程</a:t>
            </a:r>
            <a:endParaRPr lang="zh-CN" altLang="en-US" sz="3600" dirty="0">
              <a:blipFill>
                <a:blip r:embed="rId3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58630" y="1123635"/>
            <a:ext cx="10800393" cy="5126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pc="20" dirty="0">
                <a:solidFill>
                  <a:srgbClr val="8C5838"/>
                </a:solidFill>
                <a:ea typeface="经典长宋简" panose="02010609000101010101" charset="-122"/>
              </a:rPr>
              <a:t>一、</a:t>
            </a:r>
            <a:r>
              <a:rPr lang="en-US" altLang="zh-CN" sz="2000" spc="20" dirty="0">
                <a:solidFill>
                  <a:srgbClr val="8C5838"/>
                </a:solidFill>
                <a:ea typeface="经典长宋简" panose="02010609000101010101" charset="-122"/>
              </a:rPr>
              <a:t> </a:t>
            </a:r>
            <a:r>
              <a:rPr lang="zh-CN" altLang="en-US" sz="2000" spc="20" dirty="0">
                <a:solidFill>
                  <a:srgbClr val="8C5838"/>
                </a:solidFill>
                <a:ea typeface="经典长宋简" panose="02010609000101010101" charset="-122"/>
              </a:rPr>
              <a:t>功能</a:t>
            </a:r>
            <a:endParaRPr lang="zh-CN" altLang="en-US" sz="2000" spc="20" dirty="0">
              <a:solidFill>
                <a:srgbClr val="8C5838"/>
              </a:solidFill>
              <a:ea typeface="经典长宋简" panose="0201060900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pc="20" dirty="0">
                <a:solidFill>
                  <a:srgbClr val="8C5838"/>
                </a:solidFill>
                <a:ea typeface="经典长宋简" panose="02010609000101010101" charset="-122"/>
              </a:rPr>
              <a:t>  </a:t>
            </a:r>
            <a:r>
              <a:rPr lang="en-US" altLang="zh-CN" spc="20" dirty="0">
                <a:solidFill>
                  <a:srgbClr val="8C5838"/>
                </a:solidFill>
                <a:ea typeface="经典长宋简" panose="02010609000101010101" charset="-122"/>
              </a:rPr>
              <a:t>1.</a:t>
            </a:r>
            <a:r>
              <a:rPr lang="zh-CN" altLang="en-US" spc="20" dirty="0">
                <a:solidFill>
                  <a:srgbClr val="8C5838"/>
                </a:solidFill>
                <a:ea typeface="经典长宋简" panose="02010609000101010101" charset="-122"/>
              </a:rPr>
              <a:t> 菜品热量检测，</a:t>
            </a:r>
            <a:r>
              <a:rPr lang="zh-CN" altLang="en-US" spc="20" dirty="0">
                <a:solidFill>
                  <a:srgbClr val="6F6257"/>
                </a:solidFill>
                <a:ea typeface="经典长宋简" panose="02010609000101010101" charset="-122"/>
              </a:rPr>
              <a:t>机器人扫一扫快速检测菜品热量，让你知道每天摄入多少卡路里。</a:t>
            </a:r>
            <a:endParaRPr lang="zh-CN" altLang="en-US" spc="20" dirty="0">
              <a:solidFill>
                <a:srgbClr val="6F6257"/>
              </a:solidFill>
              <a:ea typeface="经典长宋简" panose="0201060900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pc="20" dirty="0">
                <a:solidFill>
                  <a:srgbClr val="8C5838"/>
                </a:solidFill>
                <a:ea typeface="经典长宋简" panose="02010609000101010101" charset="-122"/>
              </a:rPr>
              <a:t>  </a:t>
            </a:r>
            <a:r>
              <a:rPr lang="en-US" altLang="zh-CN" spc="20" dirty="0">
                <a:solidFill>
                  <a:srgbClr val="8C5838"/>
                </a:solidFill>
                <a:ea typeface="经典长宋简" panose="02010609000101010101" charset="-122"/>
              </a:rPr>
              <a:t>2. </a:t>
            </a:r>
            <a:r>
              <a:rPr lang="zh-CN" altLang="en-US" spc="20" dirty="0">
                <a:solidFill>
                  <a:srgbClr val="8C5838"/>
                </a:solidFill>
                <a:ea typeface="经典长宋简" panose="02010609000101010101" charset="-122"/>
              </a:rPr>
              <a:t>健身</a:t>
            </a:r>
            <a:r>
              <a:rPr lang="en-US" altLang="zh-CN" spc="20" dirty="0">
                <a:solidFill>
                  <a:srgbClr val="8C5838"/>
                </a:solidFill>
                <a:ea typeface="经典长宋简" panose="02010609000101010101" charset="-122"/>
              </a:rPr>
              <a:t>or</a:t>
            </a:r>
            <a:r>
              <a:rPr lang="zh-CN" altLang="en-US" spc="20" dirty="0">
                <a:solidFill>
                  <a:srgbClr val="8C5838"/>
                </a:solidFill>
                <a:ea typeface="经典长宋简" panose="02010609000101010101" charset="-122"/>
              </a:rPr>
              <a:t>健康饮食必备，</a:t>
            </a:r>
            <a:r>
              <a:rPr lang="zh-CN" altLang="en-US" spc="20" dirty="0">
                <a:solidFill>
                  <a:srgbClr val="6F6257"/>
                </a:solidFill>
                <a:ea typeface="经典长宋简" panose="02010609000101010101" charset="-122"/>
              </a:rPr>
              <a:t>根据用户需求推荐多种菜谱，健身餐、营养餐。</a:t>
            </a:r>
            <a:endParaRPr lang="zh-CN" altLang="en-US" spc="20" dirty="0">
              <a:solidFill>
                <a:srgbClr val="6F6257"/>
              </a:solidFill>
              <a:ea typeface="经典长宋简" panose="0201060900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pc="20" dirty="0">
                <a:solidFill>
                  <a:srgbClr val="8C5838"/>
                </a:solidFill>
                <a:ea typeface="经典长宋简" panose="02010609000101010101" charset="-122"/>
              </a:rPr>
              <a:t>  </a:t>
            </a:r>
            <a:r>
              <a:rPr lang="en-US" altLang="zh-CN" spc="20" dirty="0">
                <a:solidFill>
                  <a:srgbClr val="8C5838"/>
                </a:solidFill>
                <a:ea typeface="经典长宋简" panose="02010609000101010101" charset="-122"/>
              </a:rPr>
              <a:t>3. </a:t>
            </a:r>
            <a:r>
              <a:rPr lang="zh-CN" altLang="en-US" spc="20" dirty="0">
                <a:solidFill>
                  <a:srgbClr val="8C5838"/>
                </a:solidFill>
                <a:ea typeface="经典长宋简" panose="02010609000101010101" charset="-122"/>
              </a:rPr>
              <a:t>一日三餐进行记录，</a:t>
            </a:r>
            <a:r>
              <a:rPr lang="zh-CN" altLang="en-US" spc="20" dirty="0">
                <a:solidFill>
                  <a:srgbClr val="6F6257"/>
                </a:solidFill>
                <a:ea typeface="经典长宋简" panose="02010609000101010101" charset="-122"/>
              </a:rPr>
              <a:t>及时提醒按时吃饭。</a:t>
            </a:r>
            <a:endParaRPr lang="zh-CN" altLang="en-US" spc="20" dirty="0">
              <a:solidFill>
                <a:srgbClr val="6F6257"/>
              </a:solidFill>
              <a:ea typeface="经典长宋简" panose="0201060900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pc="20" dirty="0">
                <a:solidFill>
                  <a:srgbClr val="8C5838"/>
                </a:solidFill>
                <a:ea typeface="经典长宋简" panose="02010609000101010101" charset="-122"/>
              </a:rPr>
              <a:t>  </a:t>
            </a:r>
            <a:r>
              <a:rPr lang="en-US" altLang="zh-CN" spc="20" dirty="0">
                <a:solidFill>
                  <a:srgbClr val="8C5838"/>
                </a:solidFill>
                <a:ea typeface="经典长宋简" panose="02010609000101010101" charset="-122"/>
              </a:rPr>
              <a:t>4. </a:t>
            </a:r>
            <a:r>
              <a:rPr lang="zh-CN" altLang="en-US" spc="20" dirty="0">
                <a:solidFill>
                  <a:srgbClr val="8C5838"/>
                </a:solidFill>
                <a:ea typeface="经典长宋简" panose="02010609000101010101" charset="-122"/>
              </a:rPr>
              <a:t>观测表情识别情感，</a:t>
            </a:r>
            <a:r>
              <a:rPr lang="zh-CN" altLang="en-US" spc="20" dirty="0">
                <a:solidFill>
                  <a:srgbClr val="6F6257"/>
                </a:solidFill>
                <a:ea typeface="经典长宋简" panose="02010609000101010101" charset="-122"/>
              </a:rPr>
              <a:t>智能给出安慰。</a:t>
            </a:r>
            <a:endParaRPr lang="zh-CN" altLang="en-US" spc="20" dirty="0">
              <a:solidFill>
                <a:srgbClr val="6F6257"/>
              </a:solidFill>
              <a:ea typeface="经典长宋简" panose="0201060900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pc="20" dirty="0">
                <a:solidFill>
                  <a:srgbClr val="8C5838"/>
                </a:solidFill>
                <a:ea typeface="经典长宋简" panose="02010609000101010101" charset="-122"/>
              </a:rPr>
              <a:t>  </a:t>
            </a:r>
            <a:r>
              <a:rPr lang="en-US" altLang="zh-CN" spc="20" dirty="0">
                <a:solidFill>
                  <a:srgbClr val="8C5838"/>
                </a:solidFill>
                <a:ea typeface="经典长宋简" panose="02010609000101010101" charset="-122"/>
              </a:rPr>
              <a:t>5. </a:t>
            </a:r>
            <a:r>
              <a:rPr lang="zh-CN" altLang="en-US" spc="20" dirty="0">
                <a:solidFill>
                  <a:srgbClr val="8C5838"/>
                </a:solidFill>
                <a:ea typeface="经典长宋简" panose="02010609000101010101" charset="-122"/>
              </a:rPr>
              <a:t>与用户语音互动，</a:t>
            </a:r>
            <a:r>
              <a:rPr lang="zh-CN" altLang="en-US" spc="20" dirty="0">
                <a:solidFill>
                  <a:srgbClr val="6F6257"/>
                </a:solidFill>
                <a:ea typeface="经典长宋简" panose="02010609000101010101" charset="-122"/>
              </a:rPr>
              <a:t>调节用户情绪。</a:t>
            </a:r>
            <a:endParaRPr lang="zh-CN" altLang="en-US" spc="20" dirty="0">
              <a:solidFill>
                <a:srgbClr val="6F6257"/>
              </a:solidFill>
              <a:ea typeface="经典长宋简" panose="0201060900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pc="20" dirty="0">
                <a:solidFill>
                  <a:srgbClr val="8C5838"/>
                </a:solidFill>
                <a:ea typeface="经典长宋简" panose="02010609000101010101" charset="-122"/>
              </a:rPr>
              <a:t>  </a:t>
            </a:r>
            <a:r>
              <a:rPr lang="en-US" altLang="zh-CN" spc="20" dirty="0">
                <a:solidFill>
                  <a:srgbClr val="8C5838"/>
                </a:solidFill>
                <a:ea typeface="经典长宋简" panose="02010609000101010101" charset="-122"/>
              </a:rPr>
              <a:t>6. </a:t>
            </a:r>
            <a:r>
              <a:rPr lang="zh-CN" altLang="en-US" spc="20" dirty="0">
                <a:solidFill>
                  <a:srgbClr val="8C5838"/>
                </a:solidFill>
                <a:ea typeface="经典长宋简" panose="02010609000101010101" charset="-122"/>
              </a:rPr>
              <a:t>病患身体状况检测，</a:t>
            </a:r>
            <a:r>
              <a:rPr lang="zh-CN" altLang="en-US" spc="20" dirty="0">
                <a:solidFill>
                  <a:srgbClr val="6F6257"/>
                </a:solidFill>
                <a:ea typeface="经典长宋简" panose="02010609000101010101" charset="-122"/>
              </a:rPr>
              <a:t>根据多种指标分析身体情况，给出合理生活方案。</a:t>
            </a:r>
            <a:endParaRPr lang="zh-CN" altLang="en-US" spc="20" dirty="0">
              <a:solidFill>
                <a:srgbClr val="6F6257"/>
              </a:solidFill>
              <a:ea typeface="经典长宋简" panose="0201060900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pc="20" dirty="0">
                <a:solidFill>
                  <a:srgbClr val="8C5838"/>
                </a:solidFill>
                <a:ea typeface="经典长宋简" panose="02010609000101010101" charset="-122"/>
              </a:rPr>
              <a:t>二、交互</a:t>
            </a:r>
            <a:endParaRPr lang="zh-CN" altLang="en-US" sz="2000" spc="20" dirty="0">
              <a:solidFill>
                <a:srgbClr val="8C5838"/>
              </a:solidFill>
              <a:ea typeface="经典长宋简" panose="0201060900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pc="20" dirty="0">
                <a:solidFill>
                  <a:srgbClr val="8C5838"/>
                </a:solidFill>
                <a:ea typeface="经典长宋简" panose="02010609000101010101" charset="-122"/>
              </a:rPr>
              <a:t>  </a:t>
            </a:r>
            <a:r>
              <a:rPr lang="en-US" altLang="zh-CN" spc="20" dirty="0">
                <a:solidFill>
                  <a:srgbClr val="8C5838"/>
                </a:solidFill>
                <a:ea typeface="经典长宋简" panose="02010609000101010101" charset="-122"/>
              </a:rPr>
              <a:t>1. </a:t>
            </a:r>
            <a:r>
              <a:rPr lang="zh-CN" altLang="en-US" spc="20" dirty="0">
                <a:solidFill>
                  <a:srgbClr val="8C5838"/>
                </a:solidFill>
                <a:ea typeface="经典长宋简" panose="02010609000101010101" charset="-122"/>
              </a:rPr>
              <a:t>用户将食品放到机器人的托盘上可以快速识别食物，根据食物类型以及重量计算热量。</a:t>
            </a:r>
            <a:endParaRPr lang="zh-CN" altLang="en-US" spc="20" dirty="0">
              <a:solidFill>
                <a:srgbClr val="8C5838"/>
              </a:solidFill>
              <a:ea typeface="经典长宋简" panose="0201060900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pc="20" dirty="0">
                <a:solidFill>
                  <a:srgbClr val="8C5838"/>
                </a:solidFill>
                <a:ea typeface="经典长宋简" panose="02010609000101010101" charset="-122"/>
              </a:rPr>
              <a:t>  </a:t>
            </a:r>
            <a:r>
              <a:rPr lang="en-US" altLang="zh-CN" spc="20" dirty="0">
                <a:solidFill>
                  <a:srgbClr val="8C5838"/>
                </a:solidFill>
                <a:ea typeface="经典长宋简" panose="02010609000101010101" charset="-122"/>
              </a:rPr>
              <a:t>2. </a:t>
            </a:r>
            <a:r>
              <a:rPr lang="zh-CN" altLang="en-US" spc="20" dirty="0">
                <a:solidFill>
                  <a:srgbClr val="8C5838"/>
                </a:solidFill>
                <a:ea typeface="经典长宋简" panose="02010609000101010101" charset="-122"/>
              </a:rPr>
              <a:t>通过语音或者屏幕输入饮食、健康需求，机器人智能安排菜谱等。</a:t>
            </a:r>
            <a:endParaRPr lang="zh-CN" altLang="en-US" spc="20" dirty="0">
              <a:solidFill>
                <a:srgbClr val="8C5838"/>
              </a:solidFill>
              <a:ea typeface="经典长宋简" panose="0201060900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pc="20" dirty="0">
                <a:solidFill>
                  <a:srgbClr val="8C5838"/>
                </a:solidFill>
                <a:ea typeface="经典长宋简" panose="02010609000101010101" charset="-122"/>
              </a:rPr>
              <a:t>  </a:t>
            </a:r>
            <a:r>
              <a:rPr lang="en-US" altLang="zh-CN" spc="20" dirty="0">
                <a:solidFill>
                  <a:srgbClr val="8C5838"/>
                </a:solidFill>
                <a:ea typeface="经典长宋简" panose="02010609000101010101" charset="-122"/>
              </a:rPr>
              <a:t>3. </a:t>
            </a:r>
            <a:r>
              <a:rPr lang="zh-CN" altLang="en-US" spc="20" dirty="0">
                <a:solidFill>
                  <a:srgbClr val="8C5838"/>
                </a:solidFill>
                <a:ea typeface="经典长宋简" panose="02010609000101010101" charset="-122"/>
              </a:rPr>
              <a:t>通过与机器人对话进行饮食打卡，没有及时打卡机器人会提醒按时吃饭，同时也可以与机器人对话。</a:t>
            </a:r>
            <a:endParaRPr lang="zh-CN" altLang="en-US" spc="20" dirty="0">
              <a:solidFill>
                <a:srgbClr val="8C5838"/>
              </a:solidFill>
              <a:ea typeface="经典长宋简" panose="0201060900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pc="20" dirty="0">
                <a:solidFill>
                  <a:srgbClr val="8C5838"/>
                </a:solidFill>
                <a:ea typeface="经典长宋简" panose="02010609000101010101" charset="-122"/>
              </a:rPr>
              <a:t>  </a:t>
            </a:r>
            <a:r>
              <a:rPr lang="en-US" altLang="zh-CN" spc="20" dirty="0">
                <a:solidFill>
                  <a:srgbClr val="8C5838"/>
                </a:solidFill>
                <a:ea typeface="经典长宋简" panose="02010609000101010101" charset="-122"/>
              </a:rPr>
              <a:t>4. </a:t>
            </a:r>
            <a:r>
              <a:rPr lang="zh-CN" altLang="en-US" spc="20" dirty="0">
                <a:solidFill>
                  <a:srgbClr val="8C5838"/>
                </a:solidFill>
                <a:ea typeface="经典长宋简" panose="02010609000101010101" charset="-122"/>
              </a:rPr>
              <a:t>将脸部移到机器人面前，机器人会进行拍照分析人物情况。</a:t>
            </a:r>
            <a:endParaRPr lang="zh-CN" altLang="en-US" spc="20" dirty="0">
              <a:solidFill>
                <a:srgbClr val="8C5838"/>
              </a:solidFill>
              <a:ea typeface="经典长宋简" panose="02010609000101010101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042" y="1325909"/>
            <a:ext cx="4515420" cy="3192201"/>
          </a:xfrm>
          <a:prstGeom prst="rect">
            <a:avLst/>
          </a:prstGeom>
        </p:spPr>
      </p:pic>
      <p:pic>
        <p:nvPicPr>
          <p:cNvPr id="1036" name="Picture 12" descr="查看源图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672" y="3019336"/>
            <a:ext cx="605416" cy="50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10130448" y="2053358"/>
            <a:ext cx="689958" cy="349873"/>
          </a:xfrm>
          <a:prstGeom prst="rect">
            <a:avLst/>
          </a:prstGeom>
          <a:solidFill>
            <a:srgbClr val="484645"/>
          </a:solidFill>
          <a:ln>
            <a:solidFill>
              <a:srgbClr val="4846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81DDEE"/>
                </a:solidFill>
              </a:rPr>
              <a:t>675cal</a:t>
            </a:r>
            <a:endParaRPr lang="zh-CN" altLang="en-US" sz="1400" dirty="0">
              <a:solidFill>
                <a:srgbClr val="81DDEE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yue_p2_text.b180fb51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21500"/>
          </a:xfrm>
          <a:prstGeom prst="rect">
            <a:avLst/>
          </a:prstGeom>
        </p:spPr>
      </p:pic>
      <p:pic>
        <p:nvPicPr>
          <p:cNvPr id="3" name="图片 2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819" y="422304"/>
            <a:ext cx="4064731" cy="903605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6" name="矩形 5"/>
          <p:cNvSpPr/>
          <p:nvPr/>
        </p:nvSpPr>
        <p:spPr>
          <a:xfrm>
            <a:off x="4597650" y="550940"/>
            <a:ext cx="299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blipFill>
                  <a:blip r:embed="rId3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交互流程演示</a:t>
            </a:r>
            <a:endParaRPr lang="zh-CN" altLang="en-US" sz="3600" dirty="0">
              <a:blipFill>
                <a:blip r:embed="rId3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310" y="1673177"/>
            <a:ext cx="6273380" cy="4435000"/>
          </a:xfrm>
          <a:prstGeom prst="rect">
            <a:avLst/>
          </a:prstGeom>
        </p:spPr>
      </p:pic>
      <p:pic>
        <p:nvPicPr>
          <p:cNvPr id="1036" name="Picture 12" descr="查看源图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78" y="3766885"/>
            <a:ext cx="1072434" cy="88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5322643" y="2799527"/>
            <a:ext cx="958575" cy="399118"/>
          </a:xfrm>
          <a:prstGeom prst="rect">
            <a:avLst/>
          </a:prstGeom>
          <a:solidFill>
            <a:srgbClr val="484645"/>
          </a:solidFill>
          <a:ln>
            <a:solidFill>
              <a:srgbClr val="4846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81DDEE"/>
                </a:solidFill>
              </a:rPr>
              <a:t>675cal</a:t>
            </a:r>
            <a:endParaRPr lang="zh-CN" altLang="en-US" sz="1400" dirty="0">
              <a:solidFill>
                <a:srgbClr val="81DDEE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yue_p2_text.b180fb51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0"/>
            <a:ext cx="12192000" cy="6921500"/>
          </a:xfrm>
          <a:prstGeom prst="rect">
            <a:avLst/>
          </a:prstGeom>
        </p:spPr>
      </p:pic>
      <p:pic>
        <p:nvPicPr>
          <p:cNvPr id="3" name="图片 2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819" y="422304"/>
            <a:ext cx="4064731" cy="903605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6" name="矩形 5"/>
          <p:cNvSpPr/>
          <p:nvPr/>
        </p:nvSpPr>
        <p:spPr>
          <a:xfrm>
            <a:off x="4597650" y="550940"/>
            <a:ext cx="299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blipFill>
                  <a:blip r:embed="rId3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交互流程演示</a:t>
            </a:r>
            <a:endParaRPr lang="zh-CN" altLang="en-US" sz="3600" dirty="0">
              <a:blipFill>
                <a:blip r:embed="rId3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3" r="28970" b="56052"/>
          <a:stretch>
            <a:fillRect/>
          </a:stretch>
        </p:blipFill>
        <p:spPr>
          <a:xfrm>
            <a:off x="8005347" y="3567833"/>
            <a:ext cx="4064732" cy="286786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32734" y="1990165"/>
            <a:ext cx="7691718" cy="516367"/>
          </a:xfrm>
          <a:prstGeom prst="rect">
            <a:avLst/>
          </a:prstGeom>
          <a:solidFill>
            <a:srgbClr val="E1C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6F6257"/>
                </a:solidFill>
              </a:rPr>
              <a:t>我身高</a:t>
            </a:r>
            <a:r>
              <a:rPr lang="en-US" altLang="zh-CN" dirty="0">
                <a:solidFill>
                  <a:srgbClr val="6F6257"/>
                </a:solidFill>
              </a:rPr>
              <a:t>175</a:t>
            </a:r>
            <a:r>
              <a:rPr lang="zh-CN" altLang="en-US" dirty="0">
                <a:solidFill>
                  <a:srgbClr val="6F6257"/>
                </a:solidFill>
              </a:rPr>
              <a:t>，体重</a:t>
            </a:r>
            <a:r>
              <a:rPr lang="en-US" altLang="zh-CN" dirty="0">
                <a:solidFill>
                  <a:srgbClr val="6F6257"/>
                </a:solidFill>
              </a:rPr>
              <a:t>80</a:t>
            </a:r>
            <a:r>
              <a:rPr lang="zh-CN" altLang="en-US" dirty="0">
                <a:solidFill>
                  <a:srgbClr val="6F6257"/>
                </a:solidFill>
              </a:rPr>
              <a:t>，帮我安排一个月的减脂饮食计划，目标是</a:t>
            </a:r>
            <a:r>
              <a:rPr lang="en-US" altLang="zh-CN" dirty="0">
                <a:solidFill>
                  <a:srgbClr val="6F6257"/>
                </a:solidFill>
              </a:rPr>
              <a:t>75kg</a:t>
            </a:r>
            <a:endParaRPr lang="zh-CN" altLang="en-US" dirty="0">
              <a:solidFill>
                <a:srgbClr val="6F6257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 rot="10800000">
            <a:off x="1032734" y="2343822"/>
            <a:ext cx="430306" cy="325419"/>
          </a:xfrm>
          <a:prstGeom prst="triangle">
            <a:avLst/>
          </a:prstGeom>
          <a:solidFill>
            <a:srgbClr val="E1C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746324" y="4722906"/>
            <a:ext cx="6363225" cy="516367"/>
          </a:xfrm>
          <a:prstGeom prst="rect">
            <a:avLst/>
          </a:prstGeom>
          <a:solidFill>
            <a:srgbClr val="81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6F6257"/>
                </a:solidFill>
              </a:rPr>
              <a:t>好的主人，您的饮食计划如下</a:t>
            </a:r>
            <a:r>
              <a:rPr lang="en-US" altLang="zh-CN" dirty="0">
                <a:solidFill>
                  <a:srgbClr val="6F6257"/>
                </a:solidFill>
              </a:rPr>
              <a:t>…</a:t>
            </a:r>
            <a:r>
              <a:rPr lang="zh-CN" altLang="en-US" dirty="0">
                <a:solidFill>
                  <a:srgbClr val="6F6257"/>
                </a:solidFill>
              </a:rPr>
              <a:t>，记得按时打卡噢</a:t>
            </a:r>
            <a:r>
              <a:rPr lang="en-US" altLang="zh-CN" dirty="0">
                <a:solidFill>
                  <a:srgbClr val="6F6257"/>
                </a:solidFill>
              </a:rPr>
              <a:t>~</a:t>
            </a:r>
            <a:endParaRPr lang="zh-CN" altLang="en-US" dirty="0">
              <a:solidFill>
                <a:srgbClr val="6F6257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10800000">
            <a:off x="7575041" y="5125005"/>
            <a:ext cx="430306" cy="325419"/>
          </a:xfrm>
          <a:prstGeom prst="triangle">
            <a:avLst/>
          </a:prstGeom>
          <a:solidFill>
            <a:srgbClr val="81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047181" y="5053196"/>
            <a:ext cx="1398494" cy="788804"/>
          </a:xfrm>
          <a:prstGeom prst="rect">
            <a:avLst/>
          </a:prstGeom>
          <a:solidFill>
            <a:srgbClr val="484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81DDEE"/>
                </a:solidFill>
              </a:rPr>
              <a:t>饮食计划</a:t>
            </a:r>
            <a:endParaRPr lang="en-US" altLang="zh-CN" dirty="0">
              <a:solidFill>
                <a:srgbClr val="81DDEE"/>
              </a:solidFill>
            </a:endParaRPr>
          </a:p>
          <a:p>
            <a:pPr algn="ctr"/>
            <a:r>
              <a:rPr lang="en-US" altLang="zh-CN" dirty="0">
                <a:solidFill>
                  <a:srgbClr val="81DDEE"/>
                </a:solidFill>
              </a:rPr>
              <a:t>----------</a:t>
            </a:r>
            <a:endParaRPr lang="en-US" altLang="zh-CN" dirty="0">
              <a:solidFill>
                <a:srgbClr val="81DDEE"/>
              </a:solidFill>
            </a:endParaRPr>
          </a:p>
          <a:p>
            <a:pPr algn="ctr"/>
            <a:r>
              <a:rPr lang="en-US" altLang="zh-CN" dirty="0">
                <a:solidFill>
                  <a:srgbClr val="81DDEE"/>
                </a:solidFill>
              </a:rPr>
              <a:t>----------</a:t>
            </a:r>
            <a:endParaRPr lang="zh-CN" altLang="en-US" dirty="0">
              <a:solidFill>
                <a:srgbClr val="81DDEE"/>
              </a:solidFill>
            </a:endParaRPr>
          </a:p>
        </p:txBody>
      </p:sp>
      <p:pic>
        <p:nvPicPr>
          <p:cNvPr id="1026" name="Picture 2" descr="https://gimg2.baidu.com/image_search/src=http%3A%2F%2Fimg95.699pic.com%2Fxsj%2F0n%2F4g%2Foe.jpg%21%2Ffh%2F300&amp;refer=http%3A%2F%2Fimg95.699pic.com&amp;app=2002&amp;size=f9999,10000&amp;q=a80&amp;n=0&amp;g=0n&amp;fmt=auto?sec=1673939068&amp;t=53ea3cbe0b9343b63e6f2fc99df88bdb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832" y="2687063"/>
            <a:ext cx="1657582" cy="165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yue_p2_text.b180fb51.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0"/>
            <a:ext cx="12192000" cy="6921500"/>
          </a:xfrm>
          <a:prstGeom prst="rect">
            <a:avLst/>
          </a:prstGeom>
        </p:spPr>
      </p:pic>
      <p:pic>
        <p:nvPicPr>
          <p:cNvPr id="3" name="图片 2" descr="liyue_p12_text.72106ead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819" y="422304"/>
            <a:ext cx="4064731" cy="903605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6" name="矩形 5"/>
          <p:cNvSpPr/>
          <p:nvPr/>
        </p:nvSpPr>
        <p:spPr>
          <a:xfrm>
            <a:off x="4597650" y="550940"/>
            <a:ext cx="299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blipFill>
                  <a:blip r:embed="rId3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</a:rPr>
              <a:t>交互流程演示</a:t>
            </a:r>
            <a:endParaRPr lang="zh-CN" altLang="en-US" sz="3600" dirty="0">
              <a:blipFill>
                <a:blip r:embed="rId3"/>
                <a:tile tx="0" ty="0" sx="100000" sy="100000" flip="none" algn="tl"/>
              </a:blipFill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3" r="28970" b="56052"/>
          <a:stretch>
            <a:fillRect/>
          </a:stretch>
        </p:blipFill>
        <p:spPr>
          <a:xfrm>
            <a:off x="7810963" y="1377802"/>
            <a:ext cx="4064732" cy="286786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38052" y="3922284"/>
            <a:ext cx="2706768" cy="516367"/>
          </a:xfrm>
          <a:prstGeom prst="rect">
            <a:avLst/>
          </a:prstGeom>
          <a:solidFill>
            <a:srgbClr val="E1C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6F6257"/>
                </a:solidFill>
              </a:rPr>
              <a:t>在吃了在吃了</a:t>
            </a:r>
            <a:endParaRPr lang="zh-CN" altLang="en-US" dirty="0">
              <a:solidFill>
                <a:srgbClr val="6F6257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 rot="10800000">
            <a:off x="1338051" y="4275941"/>
            <a:ext cx="430306" cy="325419"/>
          </a:xfrm>
          <a:prstGeom prst="triangle">
            <a:avLst/>
          </a:prstGeom>
          <a:solidFill>
            <a:srgbClr val="E1C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551940" y="2532875"/>
            <a:ext cx="6363225" cy="516367"/>
          </a:xfrm>
          <a:prstGeom prst="rect">
            <a:avLst/>
          </a:prstGeom>
          <a:solidFill>
            <a:srgbClr val="81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6F6257"/>
                </a:solidFill>
              </a:rPr>
              <a:t>主人，今天午餐您还没打卡呢，有没有好好遵守计划呢</a:t>
            </a:r>
            <a:endParaRPr lang="zh-CN" altLang="en-US" dirty="0">
              <a:solidFill>
                <a:srgbClr val="6F6257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10800000">
            <a:off x="7380657" y="2934974"/>
            <a:ext cx="430306" cy="325419"/>
          </a:xfrm>
          <a:prstGeom prst="triangle">
            <a:avLst/>
          </a:prstGeom>
          <a:solidFill>
            <a:srgbClr val="81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https://gimg2.baidu.com/image_search/src=http%3A%2F%2Fimg95.699pic.com%2Fxsj%2F0n%2F4g%2Foe.jpg%21%2Ffh%2F300&amp;refer=http%3A%2F%2Fimg95.699pic.com&amp;app=2002&amp;size=f9999,10000&amp;q=a80&amp;n=0&amp;g=0n&amp;fmt=auto?sec=1673939068&amp;t=53ea3cbe0b9343b63e6f2fc99df88bdb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3149" y="4619182"/>
            <a:ext cx="1657582" cy="165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等腰三角形 7"/>
          <p:cNvSpPr/>
          <p:nvPr/>
        </p:nvSpPr>
        <p:spPr>
          <a:xfrm>
            <a:off x="9342438" y="3524251"/>
            <a:ext cx="228600" cy="179387"/>
          </a:xfrm>
          <a:prstGeom prst="triangle">
            <a:avLst/>
          </a:prstGeom>
          <a:solidFill>
            <a:srgbClr val="81D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tags/tag1.xml><?xml version="1.0" encoding="utf-8"?>
<p:tagLst xmlns:p="http://schemas.openxmlformats.org/presentationml/2006/main">
  <p:tag name="COMMONDATA" val="eyJoZGlkIjoiZDU5ODkxNmUyNzY0NDEwYmE0YWJkMjFhODg5ZDA0Y2QifQ=="/>
  <p:tag name="KSO_WPP_MARK_KEY" val="3b5a1d64-fd8c-4a23-a9f5-a749b783f84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1324</Words>
  <Application>WPS 演示</Application>
  <PresentationFormat>宽屏</PresentationFormat>
  <Paragraphs>116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Arial</vt:lpstr>
      <vt:lpstr>宋体</vt:lpstr>
      <vt:lpstr>Wingdings</vt:lpstr>
      <vt:lpstr>华文中宋</vt:lpstr>
      <vt:lpstr>经典长宋简</vt:lpstr>
      <vt:lpstr>微软雅黑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刘宙海</dc:creator>
  <cp:lastModifiedBy>树屿牧歌</cp:lastModifiedBy>
  <cp:revision>30</cp:revision>
  <dcterms:created xsi:type="dcterms:W3CDTF">2022-10-13T02:56:00Z</dcterms:created>
  <dcterms:modified xsi:type="dcterms:W3CDTF">2022-12-18T10:50:01Z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E47AE5EA3E5B4D518D07AA505C9A834B</vt:lpwstr>
  </property>
  <property fmtid="{D5CDD505-2E9C-101B-9397-08002B2CF9AE}" pid="3" name="KSOProductBuildVer">
    <vt:lpwstr>2052-11.1.0.12763</vt:lpwstr>
  </property>
</Properties>
</file>